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9" r:id="rId2"/>
    <p:sldId id="302" r:id="rId3"/>
    <p:sldId id="311" r:id="rId4"/>
    <p:sldId id="500" r:id="rId5"/>
    <p:sldId id="318" r:id="rId6"/>
    <p:sldId id="501" r:id="rId7"/>
    <p:sldId id="502" r:id="rId8"/>
    <p:sldId id="503" r:id="rId9"/>
    <p:sldId id="504" r:id="rId10"/>
    <p:sldId id="459" r:id="rId11"/>
    <p:sldId id="457" r:id="rId12"/>
    <p:sldId id="505" r:id="rId13"/>
    <p:sldId id="506" r:id="rId14"/>
    <p:sldId id="451" r:id="rId15"/>
    <p:sldId id="469" r:id="rId16"/>
    <p:sldId id="490" r:id="rId17"/>
    <p:sldId id="507" r:id="rId18"/>
    <p:sldId id="489" r:id="rId19"/>
    <p:sldId id="494" r:id="rId20"/>
    <p:sldId id="486" r:id="rId21"/>
    <p:sldId id="496" r:id="rId22"/>
    <p:sldId id="508" r:id="rId23"/>
    <p:sldId id="510" r:id="rId24"/>
    <p:sldId id="509" r:id="rId25"/>
    <p:sldId id="511" r:id="rId26"/>
    <p:sldId id="512" r:id="rId27"/>
    <p:sldId id="513" r:id="rId28"/>
    <p:sldId id="514" r:id="rId29"/>
    <p:sldId id="515" r:id="rId30"/>
    <p:sldId id="344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8"/>
    <p:restoredTop sz="94698"/>
  </p:normalViewPr>
  <p:slideViewPr>
    <p:cSldViewPr snapToGrid="0" snapToObjects="1">
      <p:cViewPr varScale="1">
        <p:scale>
          <a:sx n="108" d="100"/>
          <a:sy n="108" d="100"/>
        </p:scale>
        <p:origin x="7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28.11.2020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Введение в алгоритмы и структуры данных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425" y="3305868"/>
            <a:ext cx="8245475" cy="1631605"/>
          </a:xfrm>
        </p:spPr>
        <p:txBody>
          <a:bodyPr/>
          <a:lstStyle/>
          <a:p>
            <a:r>
              <a:rPr lang="ru-RU" dirty="0"/>
              <a:t>Графы – </a:t>
            </a:r>
            <a:r>
              <a:rPr lang="en-US" dirty="0"/>
              <a:t>3</a:t>
            </a:r>
            <a:r>
              <a:rPr lang="ru-RU" dirty="0"/>
              <a:t>. </a:t>
            </a:r>
            <a:r>
              <a:rPr lang="ru-RU" dirty="0" err="1"/>
              <a:t>Остовные</a:t>
            </a:r>
            <a:r>
              <a:rPr lang="ru-RU" dirty="0"/>
              <a:t> деревья.</a:t>
            </a:r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Минимальное </a:t>
            </a:r>
            <a:r>
              <a:rPr lang="ru-RU" dirty="0" err="1"/>
              <a:t>остовное</a:t>
            </a:r>
            <a:r>
              <a:rPr lang="ru-RU" dirty="0"/>
              <a:t> дерево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140212-35C1-4E41-B58C-6A18975C31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97311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Минимальное </a:t>
            </a:r>
            <a:r>
              <a:rPr lang="ru-RU" dirty="0" err="1"/>
              <a:t>остовное</a:t>
            </a:r>
            <a:r>
              <a:rPr lang="ru-RU" dirty="0"/>
              <a:t>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Дан взвешенный граф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 err="1"/>
              <a:t>Остовное</a:t>
            </a:r>
            <a:r>
              <a:rPr lang="ru-RU" sz="2400" dirty="0"/>
              <a:t> дерево 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 </a:t>
            </a:r>
            <a:r>
              <a:rPr lang="ru-RU" sz="2400" dirty="0"/>
              <a:t>минимальный связный подграф, содержащий все вершины исходного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Минимальное </a:t>
            </a:r>
            <a:r>
              <a:rPr lang="ru-RU" sz="2400" dirty="0" err="1"/>
              <a:t>остовное</a:t>
            </a:r>
            <a:r>
              <a:rPr lang="ru-RU" sz="2400" dirty="0"/>
              <a:t> дерево 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 </a:t>
            </a:r>
            <a:r>
              <a:rPr lang="ru-RU" sz="2400" dirty="0" err="1"/>
              <a:t>остовное</a:t>
            </a:r>
            <a:r>
              <a:rPr lang="ru-RU" sz="2400" dirty="0"/>
              <a:t> дерево, сумма весов ребер, которого минимальна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Разрез 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</a:t>
            </a:r>
            <a:r>
              <a:rPr lang="ru-RU" sz="2400" dirty="0"/>
              <a:t> разбиение </a:t>
            </a:r>
            <a:r>
              <a:rPr lang="en-US" sz="2400" dirty="0"/>
              <a:t>V </a:t>
            </a:r>
            <a:r>
              <a:rPr lang="ru-RU" sz="2400" dirty="0"/>
              <a:t>на два непересекающихся множества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Ребро </a:t>
            </a:r>
            <a:r>
              <a:rPr lang="ru-RU" sz="2400" i="1" dirty="0"/>
              <a:t>пересекает</a:t>
            </a:r>
            <a:r>
              <a:rPr lang="ru-RU" sz="2400" dirty="0"/>
              <a:t> разрез, если его концы в разных подмножествах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lvl="1" indent="0">
              <a:buClr>
                <a:schemeClr val="accent1"/>
              </a:buClr>
              <a:buNone/>
            </a:pPr>
            <a:endParaRPr lang="ru-RU" sz="3200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32526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Минимальное </a:t>
            </a:r>
            <a:r>
              <a:rPr lang="ru-RU" dirty="0" err="1"/>
              <a:t>остовное</a:t>
            </a:r>
            <a:r>
              <a:rPr lang="ru-RU" dirty="0"/>
              <a:t> дерево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Лемма о безопасном ребре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Есть подграф некоторого минимального </a:t>
                </a:r>
                <a:r>
                  <a:rPr lang="ru-RU" sz="2400" dirty="0" err="1"/>
                  <a:t>остовного</a:t>
                </a:r>
                <a:r>
                  <a:rPr lang="ru-RU" sz="2400" dirty="0"/>
                  <a:t> дерева </a:t>
                </a:r>
                <a:r>
                  <a:rPr lang="en-US" sz="2400" dirty="0"/>
                  <a:t>T’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Ребро </a:t>
                </a:r>
                <a:r>
                  <a:rPr lang="ru-RU" sz="2400" i="1" dirty="0"/>
                  <a:t>безопасно</a:t>
                </a:r>
                <a:r>
                  <a:rPr lang="ru-RU" sz="2400" dirty="0"/>
                  <a:t>, если</a:t>
                </a:r>
                <a:r>
                  <a:rPr lang="en-US" sz="2400" dirty="0"/>
                  <a:t> </a:t>
                </a:r>
                <a:r>
                  <a:rPr lang="ru-RU" sz="2400" dirty="0"/>
                  <a:t>при добавлении его в </a:t>
                </a:r>
                <a:r>
                  <a:rPr lang="en-US" sz="2400" dirty="0"/>
                  <a:t>T’</a:t>
                </a:r>
                <a:r>
                  <a:rPr lang="ru-RU" sz="2400" dirty="0"/>
                  <a:t>, полученный граф также будет являться подграфом некоторого минимального </a:t>
                </a:r>
                <a:r>
                  <a:rPr lang="ru-RU" sz="2400" dirty="0" err="1"/>
                  <a:t>остовного</a:t>
                </a:r>
                <a:r>
                  <a:rPr lang="ru-RU" sz="2400" dirty="0"/>
                  <a:t> дерева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Лемма: </a:t>
                </a:r>
                <a:r>
                  <a:rPr lang="en-US" sz="2400" dirty="0"/>
                  <a:t>T’ </a:t>
                </a:r>
                <a:r>
                  <a:rPr lang="ru-RU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─ </a:t>
                </a:r>
                <a:r>
                  <a:rPr lang="ru-RU" sz="2400" dirty="0"/>
                  <a:t>подграф некоторого минимального </a:t>
                </a:r>
                <a:r>
                  <a:rPr lang="ru-RU" sz="2400" dirty="0" err="1"/>
                  <a:t>остовного</a:t>
                </a:r>
                <a:r>
                  <a:rPr lang="ru-RU" sz="2400" dirty="0"/>
                  <a:t> дерева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разрез такой, что ни одно ребро из </a:t>
                </a:r>
                <a:r>
                  <a:rPr lang="en-US" sz="2400" dirty="0"/>
                  <a:t>T’</a:t>
                </a:r>
                <a:r>
                  <a:rPr lang="ru-RU" sz="2400" dirty="0"/>
                  <a:t> его не пересекает, ребро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минимальное ребро, пересекающее этот разрез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ru-RU" sz="2400" dirty="0"/>
                  <a:t>безопасное</a:t>
                </a:r>
              </a:p>
              <a:p>
                <a:pPr lvl="1" indent="0">
                  <a:buClr>
                    <a:schemeClr val="accent1"/>
                  </a:buClr>
                  <a:buNone/>
                </a:pPr>
                <a:endParaRPr lang="ru-RU" sz="3200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 r="-17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4172615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Минимальное </a:t>
            </a:r>
            <a:r>
              <a:rPr lang="ru-RU" dirty="0" err="1"/>
              <a:t>остовное</a:t>
            </a:r>
            <a:r>
              <a:rPr lang="ru-RU" dirty="0"/>
              <a:t>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На основе леммы о безопасном ребре есть три наиболее известных алгоритма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3200" dirty="0"/>
              <a:t>Алгоритм </a:t>
            </a:r>
            <a:r>
              <a:rPr lang="ru-RU" sz="3200" dirty="0" err="1"/>
              <a:t>Крускала</a:t>
            </a:r>
            <a:r>
              <a:rPr lang="en-US" sz="3200" dirty="0"/>
              <a:t>/</a:t>
            </a:r>
            <a:r>
              <a:rPr lang="ru-RU" sz="3200" dirty="0" err="1"/>
              <a:t>Краскала</a:t>
            </a:r>
            <a:endParaRPr lang="ru-RU" sz="32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3200" dirty="0"/>
              <a:t>Алгоритм Прима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3200" dirty="0"/>
              <a:t>Алгоритм </a:t>
            </a:r>
            <a:r>
              <a:rPr lang="ru-RU" sz="3200" dirty="0" err="1"/>
              <a:t>Борувки</a:t>
            </a:r>
            <a:endParaRPr lang="ru-RU" sz="32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lvl="1" indent="0">
              <a:buClr>
                <a:schemeClr val="accent1"/>
              </a:buClr>
              <a:buNone/>
            </a:pPr>
            <a:endParaRPr lang="ru-RU" sz="3200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071175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Краскала</a:t>
            </a:r>
            <a:endParaRPr lang="ru-RU" dirty="0"/>
          </a:p>
        </p:txBody>
      </p:sp>
      <p:pic>
        <p:nvPicPr>
          <p:cNvPr id="7" name="Объект 6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4AE129BF-D88E-4ECB-AA39-DF3478322DE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366044"/>
            <a:ext cx="5219700" cy="4152900"/>
          </a:xfrm>
        </p:spPr>
      </p:pic>
    </p:spTree>
    <p:extLst>
      <p:ext uri="{BB962C8B-B14F-4D97-AF65-F5344CB8AC3E}">
        <p14:creationId xmlns:p14="http://schemas.microsoft.com/office/powerpoint/2010/main" val="24732636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Краскала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По лемме о безопасном ребре, минимальное ребро графа, всегда есть в некотором минимальном </a:t>
            </a:r>
            <a:r>
              <a:rPr lang="ru-RU" sz="2400" dirty="0" err="1">
                <a:latin typeface="Proxima Nova Regular"/>
              </a:rPr>
              <a:t>остовном</a:t>
            </a:r>
            <a:r>
              <a:rPr lang="ru-RU" sz="2400" dirty="0">
                <a:latin typeface="Proxima Nova Regular"/>
              </a:rPr>
              <a:t> дереве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Как найти следующее ребро?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Пусть у нас есть некоторый построенный подграф минимального </a:t>
            </a:r>
            <a:r>
              <a:rPr lang="ru-RU" sz="2400" dirty="0" err="1">
                <a:latin typeface="Proxima Nova Regular"/>
              </a:rPr>
              <a:t>остовного</a:t>
            </a:r>
            <a:r>
              <a:rPr lang="ru-RU" sz="2400" dirty="0">
                <a:latin typeface="Proxima Nova Regular"/>
              </a:rPr>
              <a:t> дерева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Найдем минимальное ребро, которое соединит две разные компоненты связанности (ого, тут как раз разрез)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Компоненты связанности можем поддерживать СНМ!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307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587212" y="2379197"/>
                <a:ext cx="4508788" cy="1773353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Сразу к реализации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Казалось бы работает за </a:t>
                </a:r>
                <a:r>
                  <a:rPr lang="en-US" sz="2400" dirty="0"/>
                  <a:t>O(E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)</a:t>
                </a:r>
                <a:r>
                  <a:rPr lang="ru-RU" sz="2400" dirty="0"/>
                  <a:t>, но нет!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587212" y="2379197"/>
                <a:ext cx="4508788" cy="1773353"/>
              </a:xfrm>
              <a:blipFill>
                <a:blip r:embed="rId2"/>
                <a:stretch>
                  <a:fillRect l="-1757" t="-4811" b="-54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Краскала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(u, v)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get(u) != get(v)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W(u, v)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join(u, v)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5035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O(</a:t>
            </a:r>
            <a:r>
              <a:rPr lang="en-US" sz="2400" dirty="0" err="1"/>
              <a:t>ElogE</a:t>
            </a:r>
            <a:r>
              <a:rPr lang="en-US" sz="2400" dirty="0"/>
              <a:t>)!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Краскала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sort(E)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(u, v)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get(u) != get(v)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W(u, v)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join(u, v)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8069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Прима </a:t>
            </a:r>
            <a:r>
              <a:rPr lang="en-US" dirty="0"/>
              <a:t>aka </a:t>
            </a:r>
            <a:r>
              <a:rPr lang="ru-RU" dirty="0"/>
              <a:t>где-то я это уже видел</a:t>
            </a:r>
          </a:p>
        </p:txBody>
      </p:sp>
      <p:pic>
        <p:nvPicPr>
          <p:cNvPr id="1026" name="Picture 2" descr="Facebook">
            <a:extLst>
              <a:ext uri="{FF2B5EF4-FFF2-40B4-BE49-F238E27FC236}">
                <a16:creationId xmlns:a16="http://schemas.microsoft.com/office/drawing/2014/main" id="{BD56A8AF-186D-48F9-B5A1-2120ABC1B3EC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90" y="1345009"/>
            <a:ext cx="4076176" cy="416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69708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Прима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Инвариант: есть множество вершин </a:t>
            </a:r>
            <a:r>
              <a:rPr lang="en-US" sz="2400" dirty="0"/>
              <a:t>U</a:t>
            </a:r>
            <a:r>
              <a:rPr lang="ru-RU" sz="2400" dirty="0"/>
              <a:t>, для которых уже </a:t>
            </a:r>
            <a:r>
              <a:rPr lang="ru-RU" sz="2400" i="1" dirty="0"/>
              <a:t>построено </a:t>
            </a:r>
            <a:r>
              <a:rPr lang="en-US" sz="2400" i="1" dirty="0"/>
              <a:t>MST</a:t>
            </a:r>
            <a:r>
              <a:rPr lang="ru-RU" sz="2400" i="1" dirty="0"/>
              <a:t>, которое является подмножеством некоторого </a:t>
            </a:r>
            <a:r>
              <a:rPr lang="en-US" sz="2400" i="1" dirty="0"/>
              <a:t>MST </a:t>
            </a:r>
            <a:r>
              <a:rPr lang="ru-RU" sz="2400" i="1" dirty="0"/>
              <a:t>всего графа.</a:t>
            </a:r>
            <a:endParaRPr lang="en-US" sz="2400" i="1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Изначально множество </a:t>
            </a:r>
            <a:r>
              <a:rPr lang="en-US" sz="2400" dirty="0"/>
              <a:t>U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</a:t>
            </a:r>
            <a:r>
              <a:rPr lang="ru-RU" sz="2400" dirty="0"/>
              <a:t> пустое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Будем по одной вершине расширять множество </a:t>
            </a:r>
            <a:r>
              <a:rPr lang="en-US" sz="2400" dirty="0"/>
              <a:t>U</a:t>
            </a: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Какой переход?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Сосед множества </a:t>
            </a:r>
            <a:r>
              <a:rPr lang="en-US" sz="2400" dirty="0"/>
              <a:t>U</a:t>
            </a:r>
            <a:r>
              <a:rPr lang="ru-RU" sz="2400" dirty="0"/>
              <a:t>: вершина, которая соединена ребром с вершиной из </a:t>
            </a:r>
            <a:r>
              <a:rPr lang="en-US" sz="2400" dirty="0"/>
              <a:t>U</a:t>
            </a:r>
            <a:r>
              <a:rPr lang="ru-RU" sz="2400" dirty="0"/>
              <a:t>, но при этом сама не в </a:t>
            </a:r>
            <a:r>
              <a:rPr lang="en-US" sz="2400" dirty="0"/>
              <a:t>U</a:t>
            </a:r>
            <a:endParaRPr lang="ru-RU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Будем добавлять </a:t>
            </a:r>
            <a:r>
              <a:rPr lang="ru-RU" sz="2400" strike="sngStrike" dirty="0"/>
              <a:t>ближайшего к стартовой вершине </a:t>
            </a:r>
            <a:r>
              <a:rPr lang="ru-RU" sz="2400" dirty="0"/>
              <a:t>соседа множества </a:t>
            </a:r>
            <a:r>
              <a:rPr lang="en-US" sz="2400" dirty="0"/>
              <a:t>U</a:t>
            </a:r>
            <a:r>
              <a:rPr lang="ru-RU" sz="2400" i="1" dirty="0"/>
              <a:t>, к которому идет минимальное ребро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Будет</a:t>
            </a:r>
            <a:r>
              <a:rPr lang="en-US" sz="2400" dirty="0"/>
              <a:t> |V| </a:t>
            </a:r>
            <a:r>
              <a:rPr lang="ru-RU" sz="2400" dirty="0"/>
              <a:t>итераций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 лемме все будет </a:t>
            </a:r>
            <a:r>
              <a:rPr lang="ru-RU" sz="2400" dirty="0" err="1"/>
              <a:t>ок</a:t>
            </a:r>
            <a:r>
              <a:rPr lang="ru-RU" sz="2400" dirty="0"/>
              <a:t>!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b="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268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Система непересекающихся множеств</a:t>
            </a:r>
          </a:p>
        </p:txBody>
      </p:sp>
      <p:pic>
        <p:nvPicPr>
          <p:cNvPr id="6" name="Объект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0696C20-EF0E-414C-8451-452F1E7AB3E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5018"/>
            <a:ext cx="6096000" cy="2834952"/>
          </a:xfrm>
        </p:spPr>
      </p:pic>
    </p:spTree>
    <p:extLst>
      <p:ext uri="{BB962C8B-B14F-4D97-AF65-F5344CB8AC3E}">
        <p14:creationId xmlns:p14="http://schemas.microsoft.com/office/powerpoint/2010/main" val="294907818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587212" y="2379197"/>
                <a:ext cx="4508788" cy="1773353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Даже код из </a:t>
                </a:r>
                <a:r>
                  <a:rPr lang="ru-RU" sz="2400" dirty="0" err="1"/>
                  <a:t>Дейкстры</a:t>
                </a:r>
                <a:r>
                  <a:rPr lang="ru-RU" sz="2400" dirty="0"/>
                  <a:t> </a:t>
                </a:r>
                <a:r>
                  <a:rPr lang="ru-RU" sz="2400" dirty="0" err="1"/>
                  <a:t>скопипастим</a:t>
                </a:r>
                <a:r>
                  <a:rPr lang="ru-RU" sz="2400" dirty="0"/>
                  <a:t>!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</a:rPr>
                  <a:t>Изначально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587212" y="2379197"/>
                <a:ext cx="4508788" cy="1773353"/>
              </a:xfrm>
              <a:blipFill>
                <a:blip r:embed="rId2"/>
                <a:stretch>
                  <a:fillRect l="-1757" t="-27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Прима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q.insert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({0, s})</a:t>
            </a:r>
          </a:p>
          <a:p>
            <a:pPr>
              <a:buClr>
                <a:schemeClr val="accent1"/>
              </a:buClr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|V| - 1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q.size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0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next =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q.Min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().second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q.removeMin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used[next] = true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(next, u)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q.remove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({w[u], u})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w[u] = min(w[u], W(next, u))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q.insert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({w[u], u})</a:t>
            </a:r>
          </a:p>
        </p:txBody>
      </p:sp>
    </p:spTree>
    <p:extLst>
      <p:ext uri="{BB962C8B-B14F-4D97-AF65-F5344CB8AC3E}">
        <p14:creationId xmlns:p14="http://schemas.microsoft.com/office/powerpoint/2010/main" val="273221598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Прима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За сколько работает?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𝐸𝑙𝑜𝑔𝑉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Или?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То есть на полных графах Прим будет сильно лучше </a:t>
                </a:r>
                <a:r>
                  <a:rPr lang="ru-RU" sz="2400" dirty="0" err="1">
                    <a:latin typeface="Proxima Nova Regular"/>
                  </a:rPr>
                  <a:t>Краскала</a:t>
                </a:r>
                <a:r>
                  <a:rPr lang="ru-RU" sz="2400" dirty="0">
                    <a:latin typeface="Proxima Nova Regular"/>
                  </a:rPr>
                  <a:t>!</a:t>
                </a:r>
                <a:endParaRPr lang="pl-PL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75897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Борувки</a:t>
            </a:r>
            <a:r>
              <a:rPr lang="ru-RU" dirty="0"/>
              <a:t> (десерт)</a:t>
            </a:r>
          </a:p>
        </p:txBody>
      </p:sp>
      <p:pic>
        <p:nvPicPr>
          <p:cNvPr id="5" name="Объект 4" descr="Изображение выглядит как человек, здание, мужчина,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1F239FB2-05CD-43F4-8581-82A30B7AA26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" y="1061244"/>
            <a:ext cx="5591175" cy="4762500"/>
          </a:xfrm>
        </p:spPr>
      </p:pic>
    </p:spTree>
    <p:extLst>
      <p:ext uri="{BB962C8B-B14F-4D97-AF65-F5344CB8AC3E}">
        <p14:creationId xmlns:p14="http://schemas.microsoft.com/office/powerpoint/2010/main" val="331497361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Борувки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Три шага к успеху: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Изначально каждая вершина графа G — тривиальное дерево, а ребра не принадлежат никакому дереву.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Для каждого дерева T найдем минимальное инцидентное ему ребро. Добавим все такие ребра.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Повторяем шаг 2 пока в графе не останется только одно дерево T.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582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Борувки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b="0" dirty="0">
                    <a:latin typeface="Proxima Nova Regular"/>
                  </a:rPr>
                  <a:t>Почему это работает?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b="0" dirty="0">
                    <a:latin typeface="Proxima Nova Regular"/>
                  </a:rPr>
                  <a:t>Что может пойти не так? </a:t>
                </a:r>
                <a:r>
                  <a:rPr lang="ru-RU" sz="2400" dirty="0">
                    <a:latin typeface="Proxima Nova Regular"/>
                  </a:rPr>
                  <a:t>(полный граф на три вершины с единичными ребрами)</a:t>
                </a:r>
                <a:endParaRPr lang="en-US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Сколько будет итераций?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Итого:</a:t>
                </a: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833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Минимальное ориентированное </a:t>
            </a:r>
            <a:r>
              <a:rPr lang="ru-RU" dirty="0" err="1"/>
              <a:t>остовное</a:t>
            </a:r>
            <a:r>
              <a:rPr lang="ru-RU" dirty="0"/>
              <a:t> дерево</a:t>
            </a:r>
          </a:p>
        </p:txBody>
      </p:sp>
      <p:pic>
        <p:nvPicPr>
          <p:cNvPr id="4" name="Рисунок 3" descr="Изображение выглядит как фотография, мужчина, человек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A15864FD-DA23-401F-B069-74B51C865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1" y="1877535"/>
            <a:ext cx="5324475" cy="3333750"/>
          </a:xfrm>
          <a:prstGeom prst="rect">
            <a:avLst/>
          </a:prstGeo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BFAAE9D4-0700-4CCF-87F6-C7B1219199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57347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Минимальное ориентированное </a:t>
            </a:r>
            <a:r>
              <a:rPr lang="ru-RU" dirty="0" err="1"/>
              <a:t>остовное</a:t>
            </a:r>
            <a:r>
              <a:rPr lang="ru-RU" dirty="0"/>
              <a:t>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b="0" dirty="0">
                <a:latin typeface="Proxima Nova Regular"/>
              </a:rPr>
              <a:t>Дан взвешенный ориентированный граф и стартовая вершина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Хотим оставить такие ребра, чтобы от стартовой был путь до любой другой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Суммарный вес: минимальный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Логично, что все вершины достижимы из стартовой!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2592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двух китайцев (Чу и </a:t>
            </a:r>
            <a:r>
              <a:rPr lang="ru-RU" dirty="0" err="1"/>
              <a:t>Лю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b="0" dirty="0">
                <a:latin typeface="Proxima Nova Regular"/>
              </a:rPr>
              <a:t>Заметим, что если взять все ребра входящие в вершину </a:t>
            </a:r>
            <a:r>
              <a:rPr lang="en-US" sz="2400" b="0" dirty="0">
                <a:latin typeface="Proxima Nova Regular"/>
              </a:rPr>
              <a:t>v </a:t>
            </a:r>
            <a:r>
              <a:rPr lang="ru-RU" sz="2400" b="0" dirty="0">
                <a:latin typeface="Proxima Nova Regular"/>
              </a:rPr>
              <a:t>и прибавить</a:t>
            </a:r>
            <a:r>
              <a:rPr lang="en-US" sz="2400" b="0" dirty="0">
                <a:latin typeface="Proxima Nova Regular"/>
              </a:rPr>
              <a:t> </a:t>
            </a:r>
            <a:r>
              <a:rPr lang="ru-RU" sz="2400" dirty="0">
                <a:latin typeface="Proxima Nova Regular"/>
              </a:rPr>
              <a:t>к весу каждого </a:t>
            </a:r>
            <a:r>
              <a:rPr lang="en-US" sz="2400" dirty="0">
                <a:latin typeface="Proxima Nova Regular"/>
              </a:rPr>
              <a:t>x</a:t>
            </a:r>
            <a:r>
              <a:rPr lang="ru-RU" sz="2400" dirty="0">
                <a:latin typeface="Proxima Nova Regular"/>
              </a:rPr>
              <a:t>, вес искомого </a:t>
            </a:r>
            <a:r>
              <a:rPr lang="en-US" sz="2400" dirty="0">
                <a:latin typeface="Proxima Nova Regular"/>
              </a:rPr>
              <a:t>MST </a:t>
            </a:r>
            <a:r>
              <a:rPr lang="ru-RU" sz="2400" dirty="0">
                <a:latin typeface="Proxima Nova Regular"/>
              </a:rPr>
              <a:t>измениться ровно на </a:t>
            </a:r>
            <a:r>
              <a:rPr lang="en-US" sz="2400" dirty="0">
                <a:latin typeface="Proxima Nova Regular"/>
              </a:rPr>
              <a:t>x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Тогда для каждой вершины найдем минимальное входящее ребро и вычтем его вес из остальных входящих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Рассмотрим граф, построенный на нулевых ребрах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Либо он дерево и все уже </a:t>
            </a:r>
            <a:r>
              <a:rPr lang="ru-RU" sz="2400" dirty="0" err="1">
                <a:latin typeface="Proxima Nova Regular"/>
              </a:rPr>
              <a:t>ок</a:t>
            </a:r>
            <a:endParaRPr lang="ru-RU" sz="24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Либо он состоит из компонент связности с одним циклом и деревьев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032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двух китайцев (Чу и </a:t>
            </a:r>
            <a:r>
              <a:rPr lang="ru-RU" dirty="0" err="1"/>
              <a:t>Лю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Либо он состоит из компонент связности с одним циклом и деревьев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Сделаем конденсацию, повторим все сначала!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Как найти </a:t>
            </a:r>
            <a:r>
              <a:rPr lang="ru-RU" sz="2400" dirty="0" err="1"/>
              <a:t>остовное</a:t>
            </a:r>
            <a:r>
              <a:rPr lang="ru-RU" sz="2400" dirty="0"/>
              <a:t> дерево в нас, если знаем </a:t>
            </a:r>
            <a:r>
              <a:rPr lang="ru-RU" sz="2400" dirty="0" err="1"/>
              <a:t>остовное</a:t>
            </a:r>
            <a:r>
              <a:rPr lang="ru-RU" sz="2400" dirty="0"/>
              <a:t> дерево в конденсации?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Найдем ребро, которое входит в компоненту сильной связности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Вес ребер в компоненте ноль!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Запустим из нее </a:t>
            </a:r>
            <a:r>
              <a:rPr lang="ru-RU" sz="2400" dirty="0" err="1"/>
              <a:t>дфс</a:t>
            </a:r>
            <a:r>
              <a:rPr lang="ru-RU" sz="2400" dirty="0"/>
              <a:t> или удалим второе входящее ребро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Профит!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4958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двух китайцев (Чу и </a:t>
            </a:r>
            <a:r>
              <a:rPr lang="ru-RU" dirty="0" err="1"/>
              <a:t>Лю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За сколько работает?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latin typeface="Proxima Nova Regular"/>
                  </a:rPr>
                  <a:t> итераций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Итого: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5150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Система непересекающихся множеств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Структура данных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Изначально все элементы в разных множествах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Операции</a:t>
            </a: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join(x, y): </a:t>
            </a:r>
            <a:r>
              <a:rPr lang="ru-RU" sz="2400" dirty="0"/>
              <a:t>объединить множества, содержащие </a:t>
            </a:r>
            <a:r>
              <a:rPr lang="en-US" sz="2400" dirty="0"/>
              <a:t>x </a:t>
            </a:r>
            <a:r>
              <a:rPr lang="ru-RU" sz="2400" dirty="0"/>
              <a:t>и </a:t>
            </a:r>
            <a:r>
              <a:rPr lang="en-US" sz="2400" dirty="0"/>
              <a:t>y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get(x): </a:t>
            </a:r>
            <a:r>
              <a:rPr lang="ru-RU" sz="2400" dirty="0"/>
              <a:t>найти представителя множества, в котором лежит </a:t>
            </a:r>
            <a:r>
              <a:rPr lang="en-US" sz="2400" dirty="0"/>
              <a:t>x</a:t>
            </a: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Все работает «быстро»</a:t>
            </a: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86312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Система непересекающихся множеств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Храним в виде леса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Для каждого элемента знаем предка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get(x): </a:t>
            </a:r>
            <a:r>
              <a:rPr lang="ru-RU" sz="2400" dirty="0"/>
              <a:t>найти корень дерева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join(x, y): </a:t>
            </a:r>
            <a:r>
              <a:rPr lang="ru-RU" sz="2400" dirty="0"/>
              <a:t>подвесить корень одного дерева к другому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Все работает «небыстро»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O(n)</a:t>
            </a:r>
            <a:r>
              <a:rPr lang="ru-RU" sz="2400" dirty="0"/>
              <a:t> на операцию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235940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Наивная реализация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Действительно </a:t>
            </a:r>
            <a:r>
              <a:rPr lang="en-US" sz="2400" dirty="0"/>
              <a:t>O(n)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Система непересекающихся множеств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 – 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get(x)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p[x] != x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p[x]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join(x, y)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 = get(x)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y = get(y)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p[x] = y</a:t>
            </a:r>
          </a:p>
        </p:txBody>
      </p:sp>
    </p:spTree>
    <p:extLst>
      <p:ext uri="{BB962C8B-B14F-4D97-AF65-F5344CB8AC3E}">
        <p14:creationId xmlns:p14="http://schemas.microsoft.com/office/powerpoint/2010/main" val="37399313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Система непересекающихся множеств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Время эвристик: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Ранговая эвристика</a:t>
                </a:r>
              </a:p>
              <a:p>
                <a:pPr marL="1577339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Ранг высота (пока что) дерева</a:t>
                </a:r>
              </a:p>
              <a:p>
                <a:pPr marL="1577339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Подвешиваем менее глубокое дерево к более глубокому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Эвристика сжатия путей</a:t>
                </a:r>
              </a:p>
              <a:p>
                <a:pPr marL="1577339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Если уж пошли до корня всех по пути </a:t>
                </a:r>
                <a:r>
                  <a:rPr lang="ru-RU" sz="2400" dirty="0" err="1"/>
                  <a:t>переподвесим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Обе эвристики по отдельности дают </a:t>
                </a:r>
                <a:r>
                  <a:rPr lang="en-US" sz="2400" dirty="0"/>
                  <a:t>O(</a:t>
                </a:r>
                <a:r>
                  <a:rPr lang="en-US" sz="2400" dirty="0" err="1"/>
                  <a:t>logn</a:t>
                </a:r>
                <a:r>
                  <a:rPr lang="en-US" sz="2400" dirty="0"/>
                  <a:t>)</a:t>
                </a:r>
                <a:r>
                  <a:rPr lang="ru-RU" sz="2400" dirty="0"/>
                  <a:t> на запрос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Вместе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обратная функция Аккермана (меньше 5 для всех разумных чисел)</a:t>
                </a: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 r="-558" b="-3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06744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Применим эвристики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Система непересекающихся множеств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 – 1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0</a:t>
            </a: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get(x)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p[x] != x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p[x] = get(p[x])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p[x]</a:t>
            </a: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57146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Применим эвристики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Кое-что забыли!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Система непересекающихся множеств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join(x, y)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 = get(x)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y = get(y)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r[x] &gt; r[y]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swap(x, y)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r[x] == r[y]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r[y]++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p[x] = y</a:t>
            </a:r>
          </a:p>
        </p:txBody>
      </p:sp>
    </p:spTree>
    <p:extLst>
      <p:ext uri="{BB962C8B-B14F-4D97-AF65-F5344CB8AC3E}">
        <p14:creationId xmlns:p14="http://schemas.microsoft.com/office/powerpoint/2010/main" val="310255343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Если этого не сделать будем увеличивать ранг, не меняя множество!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Система непересекающихся множеств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join(x, y)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 = get(x)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y = get(y)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== y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r[x] &gt; r[y]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swap(x, y)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r[x] == r[y]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r[y]++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p[x] = y</a:t>
            </a:r>
          </a:p>
        </p:txBody>
      </p:sp>
    </p:spTree>
    <p:extLst>
      <p:ext uri="{BB962C8B-B14F-4D97-AF65-F5344CB8AC3E}">
        <p14:creationId xmlns:p14="http://schemas.microsoft.com/office/powerpoint/2010/main" val="11532684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13409</TotalTime>
  <Words>1318</Words>
  <Application>Microsoft Office PowerPoint</Application>
  <PresentationFormat>Широкоэкранный</PresentationFormat>
  <Paragraphs>205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Courier New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280</cp:revision>
  <dcterms:created xsi:type="dcterms:W3CDTF">2020-02-21T22:57:25Z</dcterms:created>
  <dcterms:modified xsi:type="dcterms:W3CDTF">2020-11-27T23:45:27Z</dcterms:modified>
</cp:coreProperties>
</file>